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60"/>
  </p:normalViewPr>
  <p:slideViewPr>
    <p:cSldViewPr>
      <p:cViewPr>
        <p:scale>
          <a:sx n="75" d="100"/>
          <a:sy n="75" d="100"/>
        </p:scale>
        <p:origin x="-29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35496" y="-963487"/>
            <a:ext cx="9108504" cy="9721080"/>
            <a:chOff x="35496" y="-963487"/>
            <a:chExt cx="9108504" cy="9721080"/>
          </a:xfrm>
        </p:grpSpPr>
        <p:sp>
          <p:nvSpPr>
            <p:cNvPr id="33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8080105"/>
              <a:ext cx="180020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8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7461926"/>
              <a:ext cx="2016224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7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839254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199690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2" name="テキスト ボックス 12"/>
            <p:cNvSpPr txBox="1">
              <a:spLocks noChangeArrowheads="1"/>
            </p:cNvSpPr>
            <p:nvPr/>
          </p:nvSpPr>
          <p:spPr bwMode="auto">
            <a:xfrm>
              <a:off x="258044" y="620688"/>
              <a:ext cx="1900956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12"/>
            <p:cNvSpPr txBox="1">
              <a:spLocks noChangeArrowheads="1"/>
            </p:cNvSpPr>
            <p:nvPr/>
          </p:nvSpPr>
          <p:spPr bwMode="auto">
            <a:xfrm>
              <a:off x="247958" y="-10710"/>
              <a:ext cx="1364942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1663022" y="2363828"/>
              <a:ext cx="3221764" cy="273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>
              <a:spLocks noChangeArrowheads="1"/>
            </p:cNvSpPr>
            <p:nvPr/>
          </p:nvSpPr>
          <p:spPr bwMode="auto">
            <a:xfrm>
              <a:off x="395536" y="3913990"/>
              <a:ext cx="1099022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5" name="テキスト ボックス 14"/>
            <p:cNvSpPr txBox="1">
              <a:spLocks noChangeArrowheads="1"/>
            </p:cNvSpPr>
            <p:nvPr/>
          </p:nvSpPr>
          <p:spPr bwMode="auto">
            <a:xfrm>
              <a:off x="396877" y="1477317"/>
              <a:ext cx="1085378" cy="4172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8" name="テキスト ボックス 7"/>
            <p:cNvSpPr txBox="1">
              <a:spLocks noChangeArrowheads="1"/>
            </p:cNvSpPr>
            <p:nvPr/>
          </p:nvSpPr>
          <p:spPr bwMode="auto">
            <a:xfrm>
              <a:off x="397571" y="2821170"/>
              <a:ext cx="1078326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9" name="角丸四角形 6"/>
            <p:cNvSpPr>
              <a:spLocks noChangeArrowheads="1"/>
            </p:cNvSpPr>
            <p:nvPr/>
          </p:nvSpPr>
          <p:spPr bwMode="auto">
            <a:xfrm>
              <a:off x="35496" y="-963487"/>
              <a:ext cx="9108504" cy="9721080"/>
            </a:xfrm>
            <a:prstGeom prst="roundRect">
              <a:avLst>
                <a:gd name="adj" fmla="val 7241"/>
              </a:avLst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正方形/長方形 4"/>
            <p:cNvSpPr>
              <a:spLocks noChangeArrowheads="1"/>
            </p:cNvSpPr>
            <p:nvPr/>
          </p:nvSpPr>
          <p:spPr bwMode="auto">
            <a:xfrm>
              <a:off x="251520" y="1268760"/>
              <a:ext cx="8712968" cy="45568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-658410"/>
              <a:ext cx="1116518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" name="テキスト ボックス 5"/>
            <p:cNvSpPr txBox="1">
              <a:spLocks noChangeArrowheads="1"/>
            </p:cNvSpPr>
            <p:nvPr/>
          </p:nvSpPr>
          <p:spPr bwMode="auto">
            <a:xfrm>
              <a:off x="251520" y="-633010"/>
              <a:ext cx="8892480" cy="8886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7200" rIns="90000" bIns="7200" numCol="1" anchor="t" anchorCtr="0" compatLnSpc="1">
              <a:prstTxWarp prst="textNoShape">
                <a:avLst/>
              </a:prstTxWarp>
            </a:bodyPr>
            <a:lstStyle>
              <a:lvl1pPr indent="63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基礎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研究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「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くすりの候補」となる新しい物質の発見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/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非臨床試験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動物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や細胞を用いた、新しい物質の効果と安全性の研究</a:t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臨床試験（治験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）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人を対象とした試験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Ⅰ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</a:t>
              </a:r>
              <a:r>
                <a:rPr kumimoji="1" lang="en-US" altLang="ja-JP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/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健常者を対象に、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の血液中の濃度や安全性（副作用が現れるかどうか）を調べ、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　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どの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くらいの投与量まで安全に使用できるかを確認します。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→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今回の試験はこの段階です</a:t>
              </a:r>
              <a:endParaRPr kumimoji="1" lang="en-US" altLang="ja-JP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b="1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Ⅱ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少数の患者さんを対象に、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くすりの効果と安全性を確認します。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くすりの用法・用量を決定します。　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lvl="0"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多数の患者さんを対象に、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標準的な薬などとの効果と安全性を比較します。</a:t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長期間服用した場合の安全性を確認します。</a:t>
              </a:r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抗がん剤の場合、厚生労働省の承認が第</a:t>
              </a:r>
              <a:r>
                <a:rPr kumimoji="1" lang="en-US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相の前に行われるケースも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あります。</a:t>
              </a:r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en-US" altLang="ja-JP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申請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審査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治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験のデータをもとに厚生労働省へ申請し、厳正な審査を受けます。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承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認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労働省に承認されて初めて「くすりの候補」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が「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薬」となります。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薬価の設定と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発売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労働省による薬価（薬の値段）の決定の後、発売されます。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製造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販売後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調査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発売後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の安全性や使用方法を再確認します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2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5496" y="-963487"/>
            <a:ext cx="9108504" cy="9721080"/>
            <a:chOff x="35496" y="-963487"/>
            <a:chExt cx="9108504" cy="9721080"/>
          </a:xfrm>
        </p:grpSpPr>
        <p:sp>
          <p:nvSpPr>
            <p:cNvPr id="17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8080105"/>
              <a:ext cx="180020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7461926"/>
              <a:ext cx="2016224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839254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199690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12"/>
            <p:cNvSpPr txBox="1">
              <a:spLocks noChangeArrowheads="1"/>
            </p:cNvSpPr>
            <p:nvPr/>
          </p:nvSpPr>
          <p:spPr bwMode="auto">
            <a:xfrm>
              <a:off x="258044" y="620688"/>
              <a:ext cx="1900956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2" name="テキスト ボックス 12"/>
            <p:cNvSpPr txBox="1">
              <a:spLocks noChangeArrowheads="1"/>
            </p:cNvSpPr>
            <p:nvPr/>
          </p:nvSpPr>
          <p:spPr bwMode="auto">
            <a:xfrm>
              <a:off x="247958" y="-10710"/>
              <a:ext cx="1364942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663022" y="3443948"/>
              <a:ext cx="3221764" cy="273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>
              <a:spLocks noChangeArrowheads="1"/>
            </p:cNvSpPr>
            <p:nvPr/>
          </p:nvSpPr>
          <p:spPr bwMode="auto">
            <a:xfrm>
              <a:off x="395536" y="3913990"/>
              <a:ext cx="1099022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8" name="テキスト ボックス 27"/>
            <p:cNvSpPr txBox="1">
              <a:spLocks noChangeArrowheads="1"/>
            </p:cNvSpPr>
            <p:nvPr/>
          </p:nvSpPr>
          <p:spPr bwMode="auto">
            <a:xfrm>
              <a:off x="396877" y="2545838"/>
              <a:ext cx="1085378" cy="4172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3" name="テキスト ボックス 32"/>
            <p:cNvSpPr txBox="1">
              <a:spLocks noChangeArrowheads="1"/>
            </p:cNvSpPr>
            <p:nvPr/>
          </p:nvSpPr>
          <p:spPr bwMode="auto">
            <a:xfrm>
              <a:off x="397571" y="1459384"/>
              <a:ext cx="1078326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4" name="角丸四角形 6"/>
            <p:cNvSpPr>
              <a:spLocks noChangeArrowheads="1"/>
            </p:cNvSpPr>
            <p:nvPr/>
          </p:nvSpPr>
          <p:spPr bwMode="auto">
            <a:xfrm>
              <a:off x="35496" y="-963487"/>
              <a:ext cx="9108504" cy="9721080"/>
            </a:xfrm>
            <a:prstGeom prst="roundRect">
              <a:avLst>
                <a:gd name="adj" fmla="val 7241"/>
              </a:avLst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正方形/長方形 4"/>
            <p:cNvSpPr>
              <a:spLocks noChangeArrowheads="1"/>
            </p:cNvSpPr>
            <p:nvPr/>
          </p:nvSpPr>
          <p:spPr bwMode="auto">
            <a:xfrm>
              <a:off x="251520" y="1268760"/>
              <a:ext cx="8712968" cy="45568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-658410"/>
              <a:ext cx="1116518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" name="テキスト ボックス 5"/>
            <p:cNvSpPr txBox="1">
              <a:spLocks noChangeArrowheads="1"/>
            </p:cNvSpPr>
            <p:nvPr/>
          </p:nvSpPr>
          <p:spPr bwMode="auto">
            <a:xfrm>
              <a:off x="251520" y="-633010"/>
              <a:ext cx="8892480" cy="8886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7200" rIns="90000" bIns="7200" numCol="1" anchor="t" anchorCtr="0" compatLnSpc="1">
              <a:prstTxWarp prst="textNoShape">
                <a:avLst/>
              </a:prstTxWarp>
            </a:bodyPr>
            <a:lstStyle>
              <a:lvl1pPr indent="63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基礎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研究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「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くすりの候補」となる新しい物質の発見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/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非臨床試験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動物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や細胞を用いた、新しい物質の効果と安全性の研究</a:t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臨床試験（治験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）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人を対象とした試験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Ⅰ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</a:t>
              </a:r>
              <a:r>
                <a:rPr kumimoji="1" lang="en-US" altLang="ja-JP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/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健常者を対象に、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の血液中の濃度や安全性（副作用が現れるかどうか）を調べ、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　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どの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くらいの投与量まで安全に使用できるかを確認します。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b="1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Ⅱ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少数の患者さんを対象に、</a:t>
              </a:r>
              <a:endParaRPr kumimoji="1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b="1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くすりの効果と安全性を確認します。</a:t>
              </a:r>
              <a:endParaRPr kumimoji="1" lang="ja-JP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くすりの用法・用量を決定します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。</a:t>
              </a:r>
              <a:endParaRPr kumimoji="1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r>
                <a:rPr lang="ja-JP" altLang="en-US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lang="ja-JP" altLang="en-US" b="1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→今回の試験はこの段階</a:t>
              </a:r>
              <a:r>
                <a:rPr lang="ja-JP" altLang="en-US" b="1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です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lvl="0"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多数の患者さんを対象に、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標準的な薬などとの効果と安全性を比較します。</a:t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長期間服用した場合の安全性を確認します。</a:t>
              </a:r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抗がん剤の場合、厚生労働省の承認が第</a:t>
              </a:r>
              <a:r>
                <a:rPr kumimoji="1" lang="en-US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相の前に行われるケースも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あります。</a:t>
              </a:r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en-US" altLang="ja-JP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申請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審査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治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験のデータをもとに厚生労働省へ申請し、厳正な審査を受けます。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承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認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労働省に承認されて初めて「くすりの候補」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が「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薬」となります。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薬価の設定と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発売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労働省による薬価（薬の値段）の決定の後、発売されます。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製造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販売後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調査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発売後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の安全性や使用方法を再確認します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8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5496" y="-963487"/>
            <a:ext cx="9108504" cy="9721080"/>
            <a:chOff x="35496" y="-963487"/>
            <a:chExt cx="9108504" cy="9721080"/>
          </a:xfrm>
        </p:grpSpPr>
        <p:sp>
          <p:nvSpPr>
            <p:cNvPr id="17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8080105"/>
              <a:ext cx="180020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7461926"/>
              <a:ext cx="2016224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839254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6199690"/>
              <a:ext cx="1323280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12"/>
            <p:cNvSpPr txBox="1">
              <a:spLocks noChangeArrowheads="1"/>
            </p:cNvSpPr>
            <p:nvPr/>
          </p:nvSpPr>
          <p:spPr bwMode="auto">
            <a:xfrm>
              <a:off x="258044" y="620688"/>
              <a:ext cx="1900956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2" name="テキスト ボックス 12"/>
            <p:cNvSpPr txBox="1">
              <a:spLocks noChangeArrowheads="1"/>
            </p:cNvSpPr>
            <p:nvPr/>
          </p:nvSpPr>
          <p:spPr bwMode="auto">
            <a:xfrm>
              <a:off x="247958" y="-10710"/>
              <a:ext cx="1364942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663022" y="4555728"/>
              <a:ext cx="3221764" cy="273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>
              <a:spLocks noChangeArrowheads="1"/>
            </p:cNvSpPr>
            <p:nvPr/>
          </p:nvSpPr>
          <p:spPr bwMode="auto">
            <a:xfrm>
              <a:off x="395536" y="1450876"/>
              <a:ext cx="1099022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8" name="テキスト ボックス 27"/>
            <p:cNvSpPr txBox="1">
              <a:spLocks noChangeArrowheads="1"/>
            </p:cNvSpPr>
            <p:nvPr/>
          </p:nvSpPr>
          <p:spPr bwMode="auto">
            <a:xfrm>
              <a:off x="396877" y="3647166"/>
              <a:ext cx="1085378" cy="4172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3" name="テキスト ボックス 32"/>
            <p:cNvSpPr txBox="1">
              <a:spLocks noChangeArrowheads="1"/>
            </p:cNvSpPr>
            <p:nvPr/>
          </p:nvSpPr>
          <p:spPr bwMode="auto">
            <a:xfrm>
              <a:off x="397571" y="2552204"/>
              <a:ext cx="1078326" cy="417206"/>
            </a:xfrm>
            <a:prstGeom prst="rect">
              <a:avLst/>
            </a:prstGeom>
            <a:solidFill>
              <a:srgbClr val="FF9966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4" name="角丸四角形 6"/>
            <p:cNvSpPr>
              <a:spLocks noChangeArrowheads="1"/>
            </p:cNvSpPr>
            <p:nvPr/>
          </p:nvSpPr>
          <p:spPr bwMode="auto">
            <a:xfrm>
              <a:off x="35496" y="-963487"/>
              <a:ext cx="9108504" cy="9721080"/>
            </a:xfrm>
            <a:prstGeom prst="roundRect">
              <a:avLst>
                <a:gd name="adj" fmla="val 7241"/>
              </a:avLst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正方形/長方形 4"/>
            <p:cNvSpPr>
              <a:spLocks noChangeArrowheads="1"/>
            </p:cNvSpPr>
            <p:nvPr/>
          </p:nvSpPr>
          <p:spPr bwMode="auto">
            <a:xfrm>
              <a:off x="251520" y="1268760"/>
              <a:ext cx="8712968" cy="455681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テキスト ボックス 12"/>
            <p:cNvSpPr txBox="1">
              <a:spLocks noChangeArrowheads="1"/>
            </p:cNvSpPr>
            <p:nvPr/>
          </p:nvSpPr>
          <p:spPr bwMode="auto">
            <a:xfrm>
              <a:off x="251520" y="-658410"/>
              <a:ext cx="1116518" cy="372262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" name="テキスト ボックス 5"/>
            <p:cNvSpPr txBox="1">
              <a:spLocks noChangeArrowheads="1"/>
            </p:cNvSpPr>
            <p:nvPr/>
          </p:nvSpPr>
          <p:spPr bwMode="auto">
            <a:xfrm>
              <a:off x="251520" y="-633010"/>
              <a:ext cx="8892480" cy="8886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0000" tIns="7200" rIns="90000" bIns="7200" numCol="1" anchor="t" anchorCtr="0" compatLnSpc="1">
              <a:prstTxWarp prst="textNoShape">
                <a:avLst/>
              </a:prstTxWarp>
            </a:bodyPr>
            <a:lstStyle>
              <a:lvl1pPr indent="63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基礎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研究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「</a:t>
              </a:r>
              <a:r>
                <a:rPr kumimoji="1" lang="ja-JP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くすりの候補」となる新しい物質の発見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/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非臨床試験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動物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や細胞を用いた、新しい物質の効果と安全性の研究</a:t>
              </a:r>
              <a:b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>
                <a:lnSpc>
                  <a:spcPts val="2500"/>
                </a:lnSpc>
              </a:pPr>
              <a:r>
                <a:rPr lang="ja-JP" altLang="ja-JP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臨床試験（治験</a:t>
              </a:r>
              <a:r>
                <a:rPr lang="ja-JP" altLang="ja-JP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）</a:t>
              </a: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人を対象とした試験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Ⅰ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</a:t>
              </a:r>
              <a:r>
                <a:rPr kumimoji="1" lang="en-US" altLang="ja-JP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/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健常者を対象に、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eaLnBrk="0" hangingPunct="0"/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の血液中の濃度や安全性（副作用が現れるかどうか）を調べ、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　　　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どの</a:t>
              </a:r>
              <a:r>
                <a:rPr kumimoji="1" lang="ja-JP" altLang="en-US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くらいの投与量まで安全に使用できるかを確認します。</a:t>
              </a:r>
              <a:endParaRPr kumimoji="1" lang="ja-JP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b="1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Ⅱ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少数の患者さんを対象に、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くすりの効果と安全性を確認します。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rgbClr val="FF6600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▼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くすりの用法・用量を決定します。　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lvl="0" eaLnBrk="0" hangingPunct="0"/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第</a:t>
              </a:r>
              <a:r>
                <a:rPr lang="en-US" altLang="ja-JP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lang="ja-JP" altLang="en-US" b="1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　　</a:t>
              </a: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多数の患者さんを対象に、</a:t>
              </a:r>
              <a:endParaRPr kumimoji="1" lang="ja-JP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標準的な薬などとの効果と安全性を比較します。</a:t>
              </a:r>
              <a:b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</a:br>
              <a:r>
                <a:rPr kumimoji="1" lang="ja-JP" alt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長期間服用した場合の安全性を確認します。</a:t>
              </a:r>
              <a:endParaRPr kumimoji="1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eaLnBrk="0" hangingPunct="0"/>
              <a:r>
                <a:rPr lang="ja-JP" altLang="en-US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</a:t>
              </a:r>
              <a:r>
                <a:rPr lang="ja-JP" altLang="en-US" b="1" dirty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→今回の試験はこの段階</a:t>
              </a:r>
              <a:r>
                <a:rPr lang="ja-JP" altLang="en-US" b="1" dirty="0" smtClean="0">
                  <a:solidFill>
                    <a:srgbClr val="FF0000"/>
                  </a:solidFill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です</a:t>
              </a:r>
              <a:endParaRPr lang="en-US" altLang="ja-JP" dirty="0" smtClean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　抗がん剤の場合、厚生労働省の承認が第</a:t>
              </a:r>
              <a:r>
                <a:rPr kumimoji="1" lang="en-US" altLang="ja-JP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Ⅲ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相の前に行われるケースも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dirty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</a:t>
              </a:r>
              <a:r>
                <a:rPr lang="ja-JP" altLang="en-US" dirty="0" smtClean="0"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　　　　　</a:t>
              </a:r>
              <a:r>
                <a:rPr kumimoji="1" lang="ja-JP" alt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G丸ｺﾞｼｯｸM-PRO" pitchFamily="50" charset="-128"/>
                  <a:ea typeface="HG丸ｺﾞｼｯｸM-PRO" pitchFamily="50" charset="-128"/>
                  <a:cs typeface="Times New Roman" pitchFamily="18" charset="0"/>
                </a:rPr>
                <a:t>あります。</a:t>
              </a:r>
              <a:endParaRPr lang="en-US" altLang="ja-JP" dirty="0"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marL="0" marR="0" lvl="0" indent="6350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itchFamily="50" charset="-128"/>
                <a:ea typeface="HG丸ｺﾞｼｯｸM-PRO" pitchFamily="50" charset="-128"/>
                <a:cs typeface="Times New Roman" pitchFamily="18" charset="0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en-US" altLang="ja-JP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en-US" altLang="ja-JP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申請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審査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治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験のデータをもとに厚生労働省へ申請し、厳正な審査を受けます。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承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認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労働省に承認されて初めて「くすりの候補」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が「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薬」となります。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薬価の設定と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発売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厚生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労働省による薬価（薬の値段）の決定の後、発売されます。</a:t>
              </a: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　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▼</a:t>
              </a:r>
              <a:endParaRPr lang="ja-JP" altLang="en-US" dirty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  <a:p>
              <a:pPr lvl="0" indent="0">
                <a:lnSpc>
                  <a:spcPts val="2500"/>
                </a:lnSpc>
                <a:spcAft>
                  <a:spcPts val="0"/>
                </a:spcAft>
              </a:pP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製造</a:t>
              </a:r>
              <a:r>
                <a:rPr lang="ja-JP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販売後</a:t>
              </a:r>
              <a:r>
                <a:rPr lang="ja-JP" altLang="ja-JP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調査</a:t>
              </a:r>
              <a:r>
                <a:rPr lang="ja-JP" altLang="en-US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発売後</a:t>
              </a:r>
              <a:r>
                <a:rPr lang="ja-JP" altLang="en-US" dirty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の安全性や使用方法を再確認します</a:t>
              </a:r>
              <a:r>
                <a:rPr lang="ja-JP" altLang="en-US" dirty="0" smtClean="0">
                  <a:solidFill>
                    <a:srgbClr val="0000FF"/>
                  </a:solidFill>
                  <a:latin typeface="HG丸ｺﾞｼｯｸM-PRO" pitchFamily="50" charset="-128"/>
                  <a:ea typeface="HG丸ｺﾞｼｯｸM-PRO" pitchFamily="50" charset="-128"/>
                </a:rPr>
                <a:t>。</a:t>
              </a:r>
              <a:endPara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8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6</Words>
  <Application>Microsoft Office PowerPoint</Application>
  <PresentationFormat>画面に合わせる (4:3)</PresentationFormat>
  <Paragraphs>84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CHIKEN-N</dc:creator>
  <cp:lastModifiedBy>chiken-L</cp:lastModifiedBy>
  <cp:revision>22</cp:revision>
  <dcterms:created xsi:type="dcterms:W3CDTF">2014-05-22T09:23:05Z</dcterms:created>
  <dcterms:modified xsi:type="dcterms:W3CDTF">2014-05-23T09:27:27Z</dcterms:modified>
</cp:coreProperties>
</file>